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5999738" cy="43200638"/>
  <p:notesSz cx="43200638" cy="3599973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CFC"/>
    <a:srgbClr val="E3EAF2"/>
    <a:srgbClr val="FEFEFE"/>
    <a:srgbClr val="FDFDFD"/>
    <a:srgbClr val="FEFDFE"/>
    <a:srgbClr val="FDFEFE"/>
    <a:srgbClr val="FEFEFF"/>
    <a:srgbClr val="0149A4"/>
    <a:srgbClr val="0048A4"/>
    <a:srgbClr val="013D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7"/>
    <p:restoredTop sz="94610"/>
  </p:normalViewPr>
  <p:slideViewPr>
    <p:cSldViewPr snapToGrid="0" snapToObjects="1">
      <p:cViewPr varScale="1">
        <p:scale>
          <a:sx n="20" d="100"/>
          <a:sy n="20" d="100"/>
        </p:scale>
        <p:origin x="256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5916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Imagen 125">
            <a:extLst>
              <a:ext uri="{FF2B5EF4-FFF2-40B4-BE49-F238E27FC236}">
                <a16:creationId xmlns:a16="http://schemas.microsoft.com/office/drawing/2014/main" id="{42D2F02F-3D7C-5556-F2A8-E3950DF6B3C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74" b="8081"/>
          <a:stretch>
            <a:fillRect/>
          </a:stretch>
        </p:blipFill>
        <p:spPr>
          <a:xfrm>
            <a:off x="0" y="-91439"/>
            <a:ext cx="35999738" cy="10241280"/>
          </a:xfrm>
          <a:prstGeom prst="rect">
            <a:avLst/>
          </a:prstGeom>
        </p:spPr>
      </p:pic>
      <p:pic>
        <p:nvPicPr>
          <p:cNvPr id="127" name="Imagen 126">
            <a:extLst>
              <a:ext uri="{FF2B5EF4-FFF2-40B4-BE49-F238E27FC236}">
                <a16:creationId xmlns:a16="http://schemas.microsoft.com/office/drawing/2014/main" id="{E5C77A64-1B12-FACB-7656-6E42F1BE58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76" b="21996"/>
          <a:stretch>
            <a:fillRect/>
          </a:stretch>
        </p:blipFill>
        <p:spPr>
          <a:xfrm>
            <a:off x="6096" y="40650230"/>
            <a:ext cx="35992520" cy="3087698"/>
          </a:xfrm>
          <a:prstGeom prst="rect">
            <a:avLst/>
          </a:prstGeom>
        </p:spPr>
      </p:pic>
      <p:sp>
        <p:nvSpPr>
          <p:cNvPr id="22" name="Shape 19"/>
          <p:cNvSpPr/>
          <p:nvPr/>
        </p:nvSpPr>
        <p:spPr>
          <a:xfrm>
            <a:off x="731520" y="13035594"/>
            <a:ext cx="34747200" cy="4736592"/>
          </a:xfrm>
          <a:prstGeom prst="roundRect">
            <a:avLst>
              <a:gd name="adj" fmla="val 2317"/>
            </a:avLst>
          </a:prstGeom>
          <a:solidFill>
            <a:srgbClr val="FFFFFF"/>
          </a:solidFill>
          <a:ln w="12700">
            <a:solidFill>
              <a:srgbClr val="D8E4F0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8" name="Shape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577840" y="3768852"/>
            <a:ext cx="25831800" cy="4978908"/>
          </a:xfrm>
          <a:prstGeom prst="roundRect">
            <a:avLst>
              <a:gd name="adj" fmla="val 9951"/>
            </a:avLst>
          </a:prstGeom>
          <a:solidFill>
            <a:srgbClr val="FDFDFD"/>
          </a:solidFill>
          <a:ln w="19050">
            <a:solidFill>
              <a:srgbClr val="FDFDFD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14" name="Shape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39140" y="8417448"/>
            <a:ext cx="34815780" cy="3502152"/>
          </a:xfrm>
          <a:prstGeom prst="roundRect">
            <a:avLst>
              <a:gd name="adj" fmla="val 3306"/>
            </a:avLst>
          </a:prstGeom>
          <a:solidFill>
            <a:srgbClr val="FFFFFF"/>
          </a:solidFill>
          <a:ln w="12700">
            <a:solidFill>
              <a:srgbClr val="D8E4F0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20" name="Shape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0100" y="12234732"/>
            <a:ext cx="34747200" cy="856800"/>
          </a:xfrm>
          <a:prstGeom prst="roundRect">
            <a:avLst>
              <a:gd name="adj" fmla="val 14634"/>
            </a:avLst>
          </a:prstGeom>
          <a:gradFill flip="none" rotWithShape="1">
            <a:gsLst>
              <a:gs pos="0">
                <a:srgbClr val="01275C"/>
              </a:gs>
              <a:gs pos="15000">
                <a:srgbClr val="00357A"/>
              </a:gs>
              <a:gs pos="38000">
                <a:srgbClr val="013D8E"/>
              </a:gs>
              <a:gs pos="100000">
                <a:srgbClr val="0149A4"/>
              </a:gs>
            </a:gsLst>
            <a:lin ang="4200000" scaled="0"/>
            <a:tileRect/>
          </a:gradFill>
          <a:ln w="12700">
            <a:solidFill>
              <a:srgbClr val="003B73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13" name="Text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34440" y="9582912"/>
            <a:ext cx="3355848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 INTRODUCCIÓN</a:t>
            </a:r>
            <a:endParaRPr lang="en-US" sz="1700" dirty="0"/>
          </a:p>
        </p:txBody>
      </p:sp>
      <p:sp>
        <p:nvSpPr>
          <p:cNvPr id="114" name="Rectángulo: esquinas redondeadas 113">
            <a:extLst>
              <a:ext uri="{FF2B5EF4-FFF2-40B4-BE49-F238E27FC236}">
                <a16:creationId xmlns:a16="http://schemas.microsoft.com/office/drawing/2014/main" id="{77C0A662-2443-0CD3-5E24-86E661A7D7FF}"/>
              </a:ext>
            </a:extLst>
          </p:cNvPr>
          <p:cNvSpPr>
            <a:spLocks/>
          </p:cNvSpPr>
          <p:nvPr/>
        </p:nvSpPr>
        <p:spPr>
          <a:xfrm>
            <a:off x="6263641" y="3352392"/>
            <a:ext cx="24734520" cy="3743706"/>
          </a:xfrm>
          <a:prstGeom prst="roundRect">
            <a:avLst>
              <a:gd name="adj" fmla="val 11782"/>
            </a:avLst>
          </a:prstGeom>
          <a:solidFill>
            <a:srgbClr val="FCFCFC"/>
          </a:solidFill>
          <a:ln>
            <a:solidFill>
              <a:srgbClr val="E3EA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Shape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69620" y="7721346"/>
            <a:ext cx="34747200" cy="856800"/>
          </a:xfrm>
          <a:prstGeom prst="roundRect">
            <a:avLst>
              <a:gd name="adj" fmla="val 26829"/>
            </a:avLst>
          </a:prstGeom>
          <a:gradFill flip="none" rotWithShape="1">
            <a:gsLst>
              <a:gs pos="0">
                <a:srgbClr val="01275C"/>
              </a:gs>
              <a:gs pos="15000">
                <a:srgbClr val="00357A"/>
              </a:gs>
              <a:gs pos="38000">
                <a:srgbClr val="013D8E"/>
              </a:gs>
              <a:gs pos="100000">
                <a:srgbClr val="0149A4"/>
              </a:gs>
            </a:gsLst>
            <a:lin ang="4200000" scaled="0"/>
            <a:tileRect/>
          </a:gradFill>
          <a:ln w="12700">
            <a:solidFill>
              <a:srgbClr val="003B73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16" name="Text 13"/>
          <p:cNvSpPr/>
          <p:nvPr/>
        </p:nvSpPr>
        <p:spPr>
          <a:xfrm>
            <a:off x="1581912" y="8732520"/>
            <a:ext cx="146304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5AA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Qué incluir: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Contexto del problema, antecedentes y relevancia del estudio.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1581912" y="9875520"/>
            <a:ext cx="146304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5AA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Formato sugerido: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Párrafos breves o viñetas. Use texto claro y legible.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17556480" y="8641080"/>
            <a:ext cx="16550640" cy="2560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1240" dirty="0">
                <a:solidFill>
                  <a:srgbClr val="11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240" dirty="0"/>
          </a:p>
        </p:txBody>
      </p:sp>
      <p:sp>
        <p:nvSpPr>
          <p:cNvPr id="21" name="Text 18"/>
          <p:cNvSpPr/>
          <p:nvPr/>
        </p:nvSpPr>
        <p:spPr>
          <a:xfrm>
            <a:off x="1234440" y="12465618"/>
            <a:ext cx="3355848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MATERIALES Y MÉTODOS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1581912" y="13383066"/>
            <a:ext cx="137160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5AA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Qué incluir: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Síntesis de materiales, montaje experimental, técnicas de caracterización y análisis</a:t>
            </a:r>
            <a:r>
              <a:rPr lang="en-US" sz="1120" dirty="0">
                <a:solidFill>
                  <a:srgbClr val="11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120" dirty="0"/>
          </a:p>
        </p:txBody>
      </p:sp>
      <p:sp>
        <p:nvSpPr>
          <p:cNvPr id="26" name="Text 23"/>
          <p:cNvSpPr/>
          <p:nvPr/>
        </p:nvSpPr>
        <p:spPr>
          <a:xfrm>
            <a:off x="1581912" y="14663226"/>
            <a:ext cx="137160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5AA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Formato sugerido: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Esquemas, diagramas de flujo y viñetas con información clave y concisa.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Shape 24"/>
          <p:cNvSpPr/>
          <p:nvPr/>
        </p:nvSpPr>
        <p:spPr>
          <a:xfrm>
            <a:off x="15636240" y="13520226"/>
            <a:ext cx="1783080" cy="178308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8E4F0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29" name="Text 26"/>
          <p:cNvSpPr/>
          <p:nvPr/>
        </p:nvSpPr>
        <p:spPr>
          <a:xfrm>
            <a:off x="15224760" y="15623346"/>
            <a:ext cx="260604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5AA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Síntesis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Shape 28"/>
          <p:cNvSpPr/>
          <p:nvPr/>
        </p:nvSpPr>
        <p:spPr>
          <a:xfrm>
            <a:off x="17647920" y="14407194"/>
            <a:ext cx="2057400" cy="0"/>
          </a:xfrm>
          <a:prstGeom prst="line">
            <a:avLst/>
          </a:prstGeom>
          <a:noFill/>
          <a:ln w="15240">
            <a:solidFill>
              <a:srgbClr val="005AA8"/>
            </a:solidFill>
            <a:prstDash val="solid"/>
            <a:tailEnd type="triangle"/>
          </a:ln>
        </p:spPr>
        <p:txBody>
          <a:bodyPr/>
          <a:lstStyle/>
          <a:p>
            <a:endParaRPr lang="es-CL"/>
          </a:p>
        </p:txBody>
      </p:sp>
      <p:sp>
        <p:nvSpPr>
          <p:cNvPr id="32" name="Shape 29"/>
          <p:cNvSpPr/>
          <p:nvPr/>
        </p:nvSpPr>
        <p:spPr>
          <a:xfrm>
            <a:off x="20025360" y="13520226"/>
            <a:ext cx="1783080" cy="178308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8E4F0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34" name="Text 31"/>
          <p:cNvSpPr/>
          <p:nvPr/>
        </p:nvSpPr>
        <p:spPr>
          <a:xfrm>
            <a:off x="19613880" y="15623346"/>
            <a:ext cx="260604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5AA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Montaje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2000" b="1" dirty="0">
                <a:solidFill>
                  <a:srgbClr val="005AA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experimental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Shape 33"/>
          <p:cNvSpPr/>
          <p:nvPr/>
        </p:nvSpPr>
        <p:spPr>
          <a:xfrm>
            <a:off x="22037040" y="14407194"/>
            <a:ext cx="2057400" cy="0"/>
          </a:xfrm>
          <a:prstGeom prst="line">
            <a:avLst/>
          </a:prstGeom>
          <a:noFill/>
          <a:ln w="15240">
            <a:solidFill>
              <a:srgbClr val="005AA8"/>
            </a:solidFill>
            <a:prstDash val="solid"/>
            <a:tailEnd type="triangle"/>
          </a:ln>
        </p:spPr>
        <p:txBody>
          <a:bodyPr/>
          <a:lstStyle/>
          <a:p>
            <a:endParaRPr lang="es-CL"/>
          </a:p>
        </p:txBody>
      </p:sp>
      <p:sp>
        <p:nvSpPr>
          <p:cNvPr id="37" name="Shape 34"/>
          <p:cNvSpPr/>
          <p:nvPr/>
        </p:nvSpPr>
        <p:spPr>
          <a:xfrm>
            <a:off x="24414480" y="13520226"/>
            <a:ext cx="1783080" cy="178308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8E4F0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39" name="Text 36"/>
          <p:cNvSpPr/>
          <p:nvPr/>
        </p:nvSpPr>
        <p:spPr>
          <a:xfrm>
            <a:off x="24003000" y="15623346"/>
            <a:ext cx="260604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5AA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Caracterización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Shape 38"/>
          <p:cNvSpPr/>
          <p:nvPr/>
        </p:nvSpPr>
        <p:spPr>
          <a:xfrm>
            <a:off x="26426160" y="14407194"/>
            <a:ext cx="2057400" cy="0"/>
          </a:xfrm>
          <a:prstGeom prst="line">
            <a:avLst/>
          </a:prstGeom>
          <a:noFill/>
          <a:ln w="15240">
            <a:solidFill>
              <a:srgbClr val="005AA8"/>
            </a:solidFill>
            <a:prstDash val="solid"/>
            <a:tailEnd type="triangle"/>
          </a:ln>
        </p:spPr>
        <p:txBody>
          <a:bodyPr/>
          <a:lstStyle/>
          <a:p>
            <a:endParaRPr lang="es-CL"/>
          </a:p>
        </p:txBody>
      </p:sp>
      <p:sp>
        <p:nvSpPr>
          <p:cNvPr id="42" name="Shape 39"/>
          <p:cNvSpPr/>
          <p:nvPr/>
        </p:nvSpPr>
        <p:spPr>
          <a:xfrm>
            <a:off x="28803600" y="13520226"/>
            <a:ext cx="1783080" cy="178308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8E4F0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44" name="Text 41"/>
          <p:cNvSpPr/>
          <p:nvPr/>
        </p:nvSpPr>
        <p:spPr>
          <a:xfrm>
            <a:off x="28392120" y="15623346"/>
            <a:ext cx="260604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5AA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Análisis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Shape 4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0100" y="18028219"/>
            <a:ext cx="34747200" cy="857188"/>
          </a:xfrm>
          <a:prstGeom prst="roundRect">
            <a:avLst>
              <a:gd name="adj" fmla="val 14634"/>
            </a:avLst>
          </a:prstGeom>
          <a:gradFill flip="none" rotWithShape="1">
            <a:gsLst>
              <a:gs pos="0">
                <a:srgbClr val="01275C"/>
              </a:gs>
              <a:gs pos="15000">
                <a:srgbClr val="00357A"/>
              </a:gs>
              <a:gs pos="38000">
                <a:srgbClr val="013D8E"/>
              </a:gs>
              <a:gs pos="100000">
                <a:srgbClr val="0149A4"/>
              </a:gs>
            </a:gsLst>
            <a:lin ang="4200000" scaled="0"/>
            <a:tileRect/>
          </a:gradFill>
          <a:ln w="12700">
            <a:solidFill>
              <a:srgbClr val="003B73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47" name="Text 44"/>
          <p:cNvSpPr/>
          <p:nvPr/>
        </p:nvSpPr>
        <p:spPr>
          <a:xfrm>
            <a:off x="1234440" y="18223991"/>
            <a:ext cx="3355848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RESULTADOS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Shape 4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31520" y="18885407"/>
            <a:ext cx="34747200" cy="12280392"/>
          </a:xfrm>
          <a:prstGeom prst="roundRect">
            <a:avLst>
              <a:gd name="adj" fmla="val 894"/>
            </a:avLst>
          </a:prstGeom>
          <a:solidFill>
            <a:srgbClr val="FFFFFF"/>
          </a:solidFill>
          <a:ln w="12700">
            <a:solidFill>
              <a:srgbClr val="D8E4F0"/>
            </a:solidFill>
            <a:prstDash val="solid"/>
          </a:ln>
        </p:spPr>
        <p:txBody>
          <a:bodyPr/>
          <a:lstStyle/>
          <a:p>
            <a:endParaRPr lang="es-CL" dirty="0"/>
          </a:p>
        </p:txBody>
      </p:sp>
      <p:sp>
        <p:nvSpPr>
          <p:cNvPr id="75" name="Shape 7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0080" y="32273161"/>
            <a:ext cx="34747200" cy="5900650"/>
          </a:xfrm>
          <a:prstGeom prst="roundRect">
            <a:avLst>
              <a:gd name="adj" fmla="val 2434"/>
            </a:avLst>
          </a:prstGeom>
          <a:solidFill>
            <a:srgbClr val="FFFFFF"/>
          </a:solidFill>
          <a:ln w="12700">
            <a:solidFill>
              <a:srgbClr val="D8E4F0"/>
            </a:solidFill>
            <a:prstDash val="solid"/>
          </a:ln>
        </p:spPr>
        <p:txBody>
          <a:bodyPr/>
          <a:lstStyle/>
          <a:p>
            <a:endParaRPr lang="es-CL" dirty="0"/>
          </a:p>
        </p:txBody>
      </p:sp>
      <p:sp>
        <p:nvSpPr>
          <p:cNvPr id="73" name="Shape 7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0080" y="31523354"/>
            <a:ext cx="34747200" cy="856800"/>
          </a:xfrm>
          <a:prstGeom prst="roundRect">
            <a:avLst>
              <a:gd name="adj" fmla="val 14634"/>
            </a:avLst>
          </a:prstGeom>
          <a:gradFill flip="none" rotWithShape="1">
            <a:gsLst>
              <a:gs pos="0">
                <a:srgbClr val="01275C"/>
              </a:gs>
              <a:gs pos="15000">
                <a:srgbClr val="00357A"/>
              </a:gs>
              <a:gs pos="38000">
                <a:srgbClr val="013D8E"/>
              </a:gs>
              <a:gs pos="100000">
                <a:srgbClr val="0149A4"/>
              </a:gs>
            </a:gsLst>
            <a:lin ang="4200000" scaled="0"/>
            <a:tileRect/>
          </a:gradFill>
          <a:ln w="12700">
            <a:solidFill>
              <a:srgbClr val="003B73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74" name="Text 71"/>
          <p:cNvSpPr/>
          <p:nvPr/>
        </p:nvSpPr>
        <p:spPr>
          <a:xfrm>
            <a:off x="1234440" y="31703186"/>
            <a:ext cx="3355848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DISCUSIÓN Y CONCLUSIONES</a:t>
            </a:r>
          </a:p>
        </p:txBody>
      </p:sp>
      <p:sp>
        <p:nvSpPr>
          <p:cNvPr id="77" name="Text 74"/>
          <p:cNvSpPr/>
          <p:nvPr/>
        </p:nvSpPr>
        <p:spPr>
          <a:xfrm>
            <a:off x="1581912" y="32559674"/>
            <a:ext cx="146304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5AA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Qué incluir: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Interpretación de resultados, comparación con literatura, implicaciones y mensaje principal.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 76"/>
          <p:cNvSpPr/>
          <p:nvPr/>
        </p:nvSpPr>
        <p:spPr>
          <a:xfrm>
            <a:off x="1526858" y="33158947"/>
            <a:ext cx="146304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5AA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Formato sugerido: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Viñetas con hallazgos clave y una declaración final de conclusión.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 77"/>
          <p:cNvSpPr/>
          <p:nvPr/>
        </p:nvSpPr>
        <p:spPr>
          <a:xfrm>
            <a:off x="16550640" y="32559674"/>
            <a:ext cx="9692640" cy="2468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xxxxx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xxxxx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xxxxx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1200" dirty="0">
                <a:solidFill>
                  <a:srgbClr val="11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200" dirty="0"/>
          </a:p>
        </p:txBody>
      </p:sp>
      <p:sp>
        <p:nvSpPr>
          <p:cNvPr id="81" name="Shape 78"/>
          <p:cNvSpPr/>
          <p:nvPr/>
        </p:nvSpPr>
        <p:spPr>
          <a:xfrm>
            <a:off x="27432000" y="32300594"/>
            <a:ext cx="0" cy="3017520"/>
          </a:xfrm>
          <a:prstGeom prst="line">
            <a:avLst/>
          </a:prstGeom>
          <a:noFill/>
          <a:ln w="10160">
            <a:solidFill>
              <a:srgbClr val="6F7E8C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82" name="Shape 79"/>
          <p:cNvSpPr/>
          <p:nvPr/>
        </p:nvSpPr>
        <p:spPr>
          <a:xfrm>
            <a:off x="28529280" y="32529194"/>
            <a:ext cx="5943600" cy="2011680"/>
          </a:xfrm>
          <a:prstGeom prst="roundRect">
            <a:avLst>
              <a:gd name="adj" fmla="val 5455"/>
            </a:avLst>
          </a:prstGeom>
          <a:solidFill>
            <a:srgbClr val="FFF8E0"/>
          </a:solidFill>
          <a:ln w="12700">
            <a:solidFill>
              <a:srgbClr val="F5A800"/>
            </a:solidFill>
            <a:prstDash val="solid"/>
          </a:ln>
        </p:spPr>
        <p:txBody>
          <a:bodyPr/>
          <a:lstStyle/>
          <a:p>
            <a:endParaRPr lang="es-CL" dirty="0"/>
          </a:p>
        </p:txBody>
      </p:sp>
      <p:sp>
        <p:nvSpPr>
          <p:cNvPr id="83" name="Text 80"/>
          <p:cNvSpPr/>
          <p:nvPr/>
        </p:nvSpPr>
        <p:spPr>
          <a:xfrm>
            <a:off x="28849320" y="33077834"/>
            <a:ext cx="530352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05AA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Mensaje final</a:t>
            </a:r>
            <a:r>
              <a:rPr lang="en-US" sz="1150" b="1" dirty="0">
                <a:solidFill>
                  <a:srgbClr val="005A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:</a:t>
            </a:r>
            <a:endParaRPr lang="en-US" sz="1150" dirty="0"/>
          </a:p>
        </p:txBody>
      </p:sp>
      <p:sp>
        <p:nvSpPr>
          <p:cNvPr id="84" name="Text 81"/>
          <p:cNvSpPr/>
          <p:nvPr/>
        </p:nvSpPr>
        <p:spPr>
          <a:xfrm>
            <a:off x="28849320" y="33580754"/>
            <a:ext cx="5303520" cy="10058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Escriba aquí la conclusión principal o aporte del trabajo en una frase corta y clara.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Shape 8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4360" y="39292005"/>
            <a:ext cx="17099280" cy="2587752"/>
          </a:xfrm>
          <a:prstGeom prst="roundRect">
            <a:avLst>
              <a:gd name="adj" fmla="val 4240"/>
            </a:avLst>
          </a:prstGeom>
          <a:solidFill>
            <a:srgbClr val="FFFFFF"/>
          </a:solidFill>
          <a:ln w="12700">
            <a:solidFill>
              <a:srgbClr val="D8E4F0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85" name="Shape 8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4360" y="38542197"/>
            <a:ext cx="17099280" cy="856800"/>
          </a:xfrm>
          <a:prstGeom prst="roundRect">
            <a:avLst>
              <a:gd name="adj" fmla="val 14634"/>
            </a:avLst>
          </a:prstGeom>
          <a:solidFill>
            <a:srgbClr val="003B73"/>
          </a:solidFill>
          <a:ln w="12700">
            <a:solidFill>
              <a:srgbClr val="003B73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89" name="Text 86"/>
          <p:cNvSpPr/>
          <p:nvPr/>
        </p:nvSpPr>
        <p:spPr>
          <a:xfrm>
            <a:off x="1490472" y="39502317"/>
            <a:ext cx="54864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5AA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Qué incluir: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Bibliografía consultada.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 88"/>
          <p:cNvSpPr/>
          <p:nvPr/>
        </p:nvSpPr>
        <p:spPr>
          <a:xfrm>
            <a:off x="1490472" y="40416717"/>
            <a:ext cx="54864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5AA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Formato sugerido: xxxxx</a:t>
            </a:r>
            <a:r>
              <a:rPr lang="en-US" sz="1120" dirty="0">
                <a:solidFill>
                  <a:srgbClr val="11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120" dirty="0"/>
          </a:p>
        </p:txBody>
      </p:sp>
      <p:sp>
        <p:nvSpPr>
          <p:cNvPr id="92" name="Shape 89"/>
          <p:cNvSpPr/>
          <p:nvPr/>
        </p:nvSpPr>
        <p:spPr>
          <a:xfrm>
            <a:off x="6949440" y="39039021"/>
            <a:ext cx="0" cy="1691640"/>
          </a:xfrm>
          <a:prstGeom prst="line">
            <a:avLst/>
          </a:prstGeom>
          <a:noFill/>
          <a:ln w="8890">
            <a:solidFill>
              <a:srgbClr val="6F7E8C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93" name="Text 90"/>
          <p:cNvSpPr/>
          <p:nvPr/>
        </p:nvSpPr>
        <p:spPr>
          <a:xfrm>
            <a:off x="7360920" y="39502317"/>
            <a:ext cx="9829800" cy="19659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[1] xxxxx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. Revista, año, vol, pág.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[2] xxxxx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. Revista, año, vol, pág.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[3] xxxxx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. Revista, año, vol, pág.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[4] xxxxx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. Revista, año, vol, pág.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[5] xxxxx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. Revista, año, vol, pág.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Shape 9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8242280" y="39292005"/>
            <a:ext cx="17099280" cy="2587752"/>
          </a:xfrm>
          <a:prstGeom prst="roundRect">
            <a:avLst>
              <a:gd name="adj" fmla="val 4240"/>
            </a:avLst>
          </a:prstGeom>
          <a:solidFill>
            <a:srgbClr val="FFFFFF"/>
          </a:solidFill>
          <a:ln w="12700">
            <a:solidFill>
              <a:srgbClr val="D8E4F0"/>
            </a:solidFill>
            <a:prstDash val="solid"/>
          </a:ln>
        </p:spPr>
        <p:txBody>
          <a:bodyPr lIns="90000"/>
          <a:lstStyle/>
          <a:p>
            <a:endParaRPr lang="es-CL"/>
          </a:p>
        </p:txBody>
      </p:sp>
      <p:sp>
        <p:nvSpPr>
          <p:cNvPr id="94" name="Shape 9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8242280" y="38542197"/>
            <a:ext cx="17099280" cy="856800"/>
          </a:xfrm>
          <a:prstGeom prst="roundRect">
            <a:avLst>
              <a:gd name="adj" fmla="val 14634"/>
            </a:avLst>
          </a:prstGeom>
          <a:solidFill>
            <a:srgbClr val="003B73"/>
          </a:solidFill>
          <a:ln w="12700">
            <a:solidFill>
              <a:srgbClr val="003B73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98" name="Text 95"/>
          <p:cNvSpPr/>
          <p:nvPr/>
        </p:nvSpPr>
        <p:spPr>
          <a:xfrm>
            <a:off x="19138392" y="39837597"/>
            <a:ext cx="61264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5A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Qué incluir:</a:t>
            </a:r>
            <a:r>
              <a:rPr lang="en-US" sz="2000" dirty="0">
                <a:solidFill>
                  <a:srgbClr val="11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Financiamiento, instituciones y colaboradores.</a:t>
            </a:r>
            <a:endParaRPr lang="en-US" sz="2000" dirty="0"/>
          </a:p>
        </p:txBody>
      </p:sp>
      <p:sp>
        <p:nvSpPr>
          <p:cNvPr id="100" name="Text 97"/>
          <p:cNvSpPr/>
          <p:nvPr/>
        </p:nvSpPr>
        <p:spPr>
          <a:xfrm>
            <a:off x="19138392" y="40462437"/>
            <a:ext cx="61264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5A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Formato sugerido:</a:t>
            </a:r>
            <a:r>
              <a:rPr lang="en-US" sz="2000" dirty="0">
                <a:solidFill>
                  <a:srgbClr val="11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Viñetas cortas con logos de instituciones.</a:t>
            </a:r>
            <a:endParaRPr lang="en-US" sz="2000" dirty="0"/>
          </a:p>
        </p:txBody>
      </p:sp>
      <p:sp>
        <p:nvSpPr>
          <p:cNvPr id="101" name="Shape 98"/>
          <p:cNvSpPr/>
          <p:nvPr/>
        </p:nvSpPr>
        <p:spPr>
          <a:xfrm>
            <a:off x="25420320" y="39039021"/>
            <a:ext cx="0" cy="1691640"/>
          </a:xfrm>
          <a:prstGeom prst="line">
            <a:avLst/>
          </a:prstGeom>
          <a:noFill/>
          <a:ln w="8890">
            <a:solidFill>
              <a:srgbClr val="6F7E8C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102" name="Text 99"/>
          <p:cNvSpPr/>
          <p:nvPr/>
        </p:nvSpPr>
        <p:spPr>
          <a:xfrm>
            <a:off x="25786080" y="39502317"/>
            <a:ext cx="5303520" cy="1371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xxxxx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xxxxx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xxxxx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xxxxx</a:t>
            </a:r>
            <a:r>
              <a:rPr lang="en-US" sz="970" dirty="0">
                <a:solidFill>
                  <a:srgbClr val="11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970" dirty="0"/>
          </a:p>
        </p:txBody>
      </p:sp>
      <p:sp>
        <p:nvSpPr>
          <p:cNvPr id="103" name="Shape 100"/>
          <p:cNvSpPr/>
          <p:nvPr/>
        </p:nvSpPr>
        <p:spPr>
          <a:xfrm>
            <a:off x="26243280" y="41029365"/>
            <a:ext cx="5120640" cy="502920"/>
          </a:xfrm>
          <a:prstGeom prst="roundRect">
            <a:avLst>
              <a:gd name="adj" fmla="val 21818"/>
            </a:avLst>
          </a:prstGeom>
          <a:solidFill>
            <a:srgbClr val="F5F8FB"/>
          </a:solidFill>
          <a:ln w="12700">
            <a:solidFill>
              <a:srgbClr val="D8E4F0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104" name="Text 101"/>
          <p:cNvSpPr/>
          <p:nvPr/>
        </p:nvSpPr>
        <p:spPr>
          <a:xfrm>
            <a:off x="27111960" y="41139069"/>
            <a:ext cx="3383280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6F7E8C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Espacio para logos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263640" y="3662145"/>
            <a:ext cx="24795480" cy="1051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03B73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Título del trabajo xxxxx </a:t>
            </a:r>
            <a:r>
              <a:rPr lang="en-US" sz="4800" b="1" dirty="0" err="1">
                <a:solidFill>
                  <a:srgbClr val="003B73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xxxxx</a:t>
            </a:r>
            <a:r>
              <a:rPr lang="en-US" sz="4800" b="1" dirty="0">
                <a:solidFill>
                  <a:srgbClr val="003B73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3B73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xxxxx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263640" y="4951475"/>
            <a:ext cx="24795480" cy="1077747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Autor 1 Autor 2, Autor 3</a:t>
            </a:r>
          </a:p>
          <a:p>
            <a:pPr algn="ctr"/>
            <a:r>
              <a:rPr lang="en-US" sz="3200" i="1" dirty="0">
                <a:solidFill>
                  <a:srgbClr val="6F7E8C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Afiliación xxxxx xxxxx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8858250" y="6277356"/>
            <a:ext cx="19385280" cy="85731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ctr">
              <a:buNone/>
            </a:pPr>
            <a:r>
              <a:rPr lang="en-US" sz="3200" i="1" dirty="0">
                <a:solidFill>
                  <a:srgbClr val="6F7E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 18">
            <a:extLst>
              <a:ext uri="{FF2B5EF4-FFF2-40B4-BE49-F238E27FC236}">
                <a16:creationId xmlns:a16="http://schemas.microsoft.com/office/drawing/2014/main" id="{DEB1C23D-E92D-DA90-EDB2-048FD12FBE4C}"/>
              </a:ext>
            </a:extLst>
          </p:cNvPr>
          <p:cNvSpPr/>
          <p:nvPr/>
        </p:nvSpPr>
        <p:spPr>
          <a:xfrm>
            <a:off x="1234440" y="7925196"/>
            <a:ext cx="3355848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 83"/>
          <p:cNvSpPr/>
          <p:nvPr/>
        </p:nvSpPr>
        <p:spPr>
          <a:xfrm>
            <a:off x="708660" y="38675240"/>
            <a:ext cx="1591056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REFERENCIAS</a:t>
            </a:r>
          </a:p>
        </p:txBody>
      </p:sp>
      <p:sp>
        <p:nvSpPr>
          <p:cNvPr id="95" name="Text 92"/>
          <p:cNvSpPr/>
          <p:nvPr/>
        </p:nvSpPr>
        <p:spPr>
          <a:xfrm>
            <a:off x="18836640" y="38661069"/>
            <a:ext cx="1591056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AGRADECIMIENTOS</a:t>
            </a:r>
          </a:p>
        </p:txBody>
      </p:sp>
      <p:pic>
        <p:nvPicPr>
          <p:cNvPr id="3" name="Gráfico 2" descr="Científico">
            <a:extLst>
              <a:ext uri="{FF2B5EF4-FFF2-40B4-BE49-F238E27FC236}">
                <a16:creationId xmlns:a16="http://schemas.microsoft.com/office/drawing/2014/main" id="{852B7D00-FB10-C613-A789-48812A9964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935903" y="13765175"/>
            <a:ext cx="1183753" cy="1183753"/>
          </a:xfrm>
          <a:prstGeom prst="rect">
            <a:avLst/>
          </a:prstGeom>
        </p:spPr>
      </p:pic>
      <p:pic>
        <p:nvPicPr>
          <p:cNvPr id="5" name="Gráfico 4" descr="Engranaje único">
            <a:extLst>
              <a:ext uri="{FF2B5EF4-FFF2-40B4-BE49-F238E27FC236}">
                <a16:creationId xmlns:a16="http://schemas.microsoft.com/office/drawing/2014/main" id="{8F788028-0D0D-5CA5-2E0B-14C8795C87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340617" y="13849250"/>
            <a:ext cx="1115887" cy="1115887"/>
          </a:xfrm>
          <a:prstGeom prst="rect">
            <a:avLst/>
          </a:prstGeom>
        </p:spPr>
      </p:pic>
      <p:pic>
        <p:nvPicPr>
          <p:cNvPr id="7" name="Gráfico 6" descr="Gráfico de barras">
            <a:extLst>
              <a:ext uri="{FF2B5EF4-FFF2-40B4-BE49-F238E27FC236}">
                <a16:creationId xmlns:a16="http://schemas.microsoft.com/office/drawing/2014/main" id="{769304A2-36CD-726E-4E93-9FAF1AF970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078452" y="13812153"/>
            <a:ext cx="1152984" cy="1152984"/>
          </a:xfrm>
          <a:prstGeom prst="rect">
            <a:avLst/>
          </a:prstGeom>
        </p:spPr>
      </p:pic>
      <p:pic>
        <p:nvPicPr>
          <p:cNvPr id="106" name="Gráfico 105" descr="Estadísticas">
            <a:extLst>
              <a:ext uri="{FF2B5EF4-FFF2-40B4-BE49-F238E27FC236}">
                <a16:creationId xmlns:a16="http://schemas.microsoft.com/office/drawing/2014/main" id="{1CE1E990-B7FA-A22B-86E5-27899BAC8F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749671" y="13885032"/>
            <a:ext cx="1112697" cy="1112697"/>
          </a:xfrm>
          <a:prstGeom prst="rect">
            <a:avLst/>
          </a:prstGeom>
        </p:spPr>
      </p:pic>
      <p:sp>
        <p:nvSpPr>
          <p:cNvPr id="107" name="Text 21">
            <a:extLst>
              <a:ext uri="{FF2B5EF4-FFF2-40B4-BE49-F238E27FC236}">
                <a16:creationId xmlns:a16="http://schemas.microsoft.com/office/drawing/2014/main" id="{3EC93DD2-A7F2-37BF-D946-5EFEC33B613E}"/>
              </a:ext>
            </a:extLst>
          </p:cNvPr>
          <p:cNvSpPr/>
          <p:nvPr/>
        </p:nvSpPr>
        <p:spPr>
          <a:xfrm>
            <a:off x="1234440" y="19251534"/>
            <a:ext cx="137160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5AA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Qué incluir:</a:t>
            </a:r>
            <a:r>
              <a:rPr lang="en-US" sz="2000" dirty="0">
                <a:solidFill>
                  <a:srgbClr val="11324D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Figuras xxxxxx</a:t>
            </a:r>
            <a:endParaRPr lang="en-US" sz="11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339</Words>
  <Application>Microsoft Macintosh PowerPoint</Application>
  <PresentationFormat>Custom</PresentationFormat>
  <Paragraphs>45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Aptos</vt:lpstr>
      <vt:lpstr>Arial</vt:lpstr>
      <vt:lpstr>Office Theme</vt:lpstr>
      <vt:lpstr>PowerPoint Presentation</vt:lpstr>
    </vt:vector>
  </TitlesOfParts>
  <Company>CICAT 2026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Poster CICAT 2026</dc:title>
  <dc:subject>Plantilla de póster CICAT 2026</dc:subject>
  <dc:creator>CICAT 2026</dc:creator>
  <cp:lastModifiedBy>Romel Mario Jimenez Concepcion</cp:lastModifiedBy>
  <cp:revision>6</cp:revision>
  <dcterms:created xsi:type="dcterms:W3CDTF">2026-04-29T00:21:21Z</dcterms:created>
  <dcterms:modified xsi:type="dcterms:W3CDTF">2026-04-29T19:04:51Z</dcterms:modified>
</cp:coreProperties>
</file>